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2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4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8"/>
  </p:notesMasterIdLst>
  <p:sldIdLst>
    <p:sldId id="301" r:id="rId2"/>
    <p:sldId id="265" r:id="rId3"/>
    <p:sldId id="586" r:id="rId4"/>
    <p:sldId id="639" r:id="rId5"/>
    <p:sldId id="640" r:id="rId6"/>
    <p:sldId id="641" r:id="rId7"/>
    <p:sldId id="642" r:id="rId8"/>
    <p:sldId id="643" r:id="rId9"/>
    <p:sldId id="649" r:id="rId10"/>
    <p:sldId id="644" r:id="rId11"/>
    <p:sldId id="650" r:id="rId12"/>
    <p:sldId id="645" r:id="rId13"/>
    <p:sldId id="651" r:id="rId14"/>
    <p:sldId id="646" r:id="rId15"/>
    <p:sldId id="652" r:id="rId16"/>
    <p:sldId id="647" r:id="rId17"/>
    <p:sldId id="653" r:id="rId18"/>
    <p:sldId id="654" r:id="rId19"/>
    <p:sldId id="656" r:id="rId20"/>
    <p:sldId id="655" r:id="rId21"/>
    <p:sldId id="658" r:id="rId22"/>
    <p:sldId id="657" r:id="rId23"/>
    <p:sldId id="659" r:id="rId24"/>
    <p:sldId id="637" r:id="rId25"/>
    <p:sldId id="638" r:id="rId26"/>
    <p:sldId id="632" r:id="rId27"/>
    <p:sldId id="633" r:id="rId28"/>
    <p:sldId id="635" r:id="rId29"/>
    <p:sldId id="634" r:id="rId30"/>
    <p:sldId id="636" r:id="rId31"/>
    <p:sldId id="621" r:id="rId32"/>
    <p:sldId id="661" r:id="rId33"/>
    <p:sldId id="662" r:id="rId34"/>
    <p:sldId id="669" r:id="rId35"/>
    <p:sldId id="670" r:id="rId36"/>
    <p:sldId id="671" r:id="rId37"/>
    <p:sldId id="660" r:id="rId38"/>
    <p:sldId id="663" r:id="rId39"/>
    <p:sldId id="672" r:id="rId40"/>
    <p:sldId id="665" r:id="rId41"/>
    <p:sldId id="673" r:id="rId42"/>
    <p:sldId id="674" r:id="rId43"/>
    <p:sldId id="664" r:id="rId44"/>
    <p:sldId id="666" r:id="rId45"/>
    <p:sldId id="667" r:id="rId46"/>
    <p:sldId id="668" r:id="rId47"/>
  </p:sldIdLst>
  <p:sldSz cx="12192000" cy="6858000"/>
  <p:notesSz cx="6858000" cy="9144000"/>
  <p:embeddedFontLst>
    <p:embeddedFont>
      <p:font typeface="Cambria" panose="02040503050406030204" pitchFamily="18" charset="0"/>
      <p:regular r:id="rId49"/>
      <p:bold r:id="rId50"/>
      <p:italic r:id="rId51"/>
      <p:boldItalic r:id="rId52"/>
    </p:embeddedFont>
    <p:embeddedFont>
      <p:font typeface="Cambria Math" panose="02040503050406030204" pitchFamily="18" charset="0"/>
      <p:regular r:id="rId53"/>
    </p:embeddedFont>
    <p:embeddedFont>
      <p:font typeface="Lato" panose="020F0502020204030203" pitchFamily="34" charset="0"/>
      <p:regular r:id="rId54"/>
      <p:bold r:id="rId55"/>
      <p:italic r:id="rId56"/>
      <p:boldItalic r:id="rId57"/>
    </p:embeddedFont>
    <p:embeddedFont>
      <p:font typeface="Lato Light" panose="020F0302020204030204" pitchFamily="34" charset="0"/>
      <p:regular r:id="rId58"/>
      <p:bold r:id="rId59"/>
      <p:italic r:id="rId60"/>
      <p:boldItalic r:id="rId61"/>
    </p:embeddedFont>
    <p:embeddedFont>
      <p:font typeface="Roboto Slab" pitchFamily="2" charset="0"/>
      <p:regular r:id="rId62"/>
      <p:bold r:id="rId63"/>
    </p:embeddedFont>
  </p:embeddedFontLst>
  <p:custDataLst>
    <p:tags r:id="rId64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5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71"/>
    <p:restoredTop sz="96301"/>
  </p:normalViewPr>
  <p:slideViewPr>
    <p:cSldViewPr snapToGrid="0">
      <p:cViewPr varScale="1">
        <p:scale>
          <a:sx n="80" d="100"/>
          <a:sy n="80" d="100"/>
        </p:scale>
        <p:origin x="208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5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ags" Target="tags/tag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2.fntdata"/><Relationship Id="rId55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5730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5114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8233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788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495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2310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128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7505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530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2302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3839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3431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3702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0909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50816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82331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860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25567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2959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1400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7651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054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75058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1220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7651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43890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72900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20595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53863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7189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315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378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1369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3295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4571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9150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009CB-04C5-0C83-DA15-186293EA3A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ED33E-9A2C-0869-F6B0-FF37A39F20A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F7815-746F-3134-A371-FA2E40906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77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_Red">
  <p:cSld name="3_Title Only_Red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0" name="Google Shape;230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4808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3" r:id="rId4"/>
    <p:sldLayoutId id="214748367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9.xml"/><Relationship Id="rId7" Type="http://schemas.openxmlformats.org/officeDocument/2006/relationships/image" Target="../media/image1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4.xml"/><Relationship Id="rId7" Type="http://schemas.openxmlformats.org/officeDocument/2006/relationships/image" Target="../media/image1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9.xml"/><Relationship Id="rId7" Type="http://schemas.openxmlformats.org/officeDocument/2006/relationships/image" Target="../media/image11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24.xml"/><Relationship Id="rId7" Type="http://schemas.openxmlformats.org/officeDocument/2006/relationships/image" Target="../media/image11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29.xml"/><Relationship Id="rId7" Type="http://schemas.openxmlformats.org/officeDocument/2006/relationships/image" Target="../media/image11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4.xml"/><Relationship Id="rId7" Type="http://schemas.openxmlformats.org/officeDocument/2006/relationships/image" Target="../media/image11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9.xml"/><Relationship Id="rId7" Type="http://schemas.openxmlformats.org/officeDocument/2006/relationships/image" Target="../media/image11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wmf"/><Relationship Id="rId4" Type="http://schemas.openxmlformats.org/officeDocument/2006/relationships/oleObject" Target="../embeddings/oleObject1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0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4.xml"/><Relationship Id="rId7" Type="http://schemas.openxmlformats.org/officeDocument/2006/relationships/image" Target="../media/image1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3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Multiple Linear Regression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Interpretations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EC8BAC-0772-E860-1CAB-863ABD1F4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58" y="1690688"/>
            <a:ext cx="3777426" cy="266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7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0BBC1-AA3E-4105-9C1D-1484321F02E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83AEAA-A57E-44CB-A6FF-0CBB08012A4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919E16-A59D-43FD-B59B-E6ADCA80182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Interpret the slope for Square Footage in the language of the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C74168-29A4-4A66-A07D-85EC42FA1AD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474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Interpretations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C198E-D313-1C68-F089-39D3D801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3050"/>
            <a:ext cx="3777426" cy="266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78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78F756-42E6-4A53-8241-A270F092A26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C5BE0A-8ADC-42B7-A00A-74DF5BE63C8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572C33-9516-4414-91C8-206534E323E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Interpret the slope of House Age in the language of the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694F7F-BB23-44EC-A982-D75D9D193C6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593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Interpretations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5AF9C6-0ED2-D29C-E24C-468CDC341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3050"/>
            <a:ext cx="3777426" cy="266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1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0BA683-BD2E-424A-8DE1-DC55C54A88A9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4815B5-ED84-4EF0-93A6-31D0E4AE0474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E1A15C-9411-4EE4-8C06-534C91F27DC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>
                <a:solidFill>
                  <a:srgbClr val="5B5B5B"/>
                </a:solidFill>
              </a:rPr>
              <a:t>By how much do we expect the model to be off (estimated error in the prediction)?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3FD59C-32DC-4539-A859-A658ACB5BFB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885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Goodness of Fit Metrics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99A7D2-C1B2-ED95-B0A3-FF582D5F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8561"/>
            <a:ext cx="67945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20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315F62-45B7-475F-A966-B2380901FE9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5C49FA-21B5-4AB4-B0A2-1DF01E5FC2C6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492BB2-4704-4E9A-8D2E-DC0651915F1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>
                <a:solidFill>
                  <a:srgbClr val="5B5B5B"/>
                </a:solidFill>
              </a:rPr>
              <a:t>What percentage of the variation in house prices can be explained by the model?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C445C9-63D1-4C0B-888B-259A49121A1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920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Goodness of Fit Metrics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99A7D2-C1B2-ED95-B0A3-FF582D5F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8561"/>
            <a:ext cx="67945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71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3236F-01B7-4D2C-AB9B-7C5085FDA31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75E5B1-45D8-46A3-903B-15BC0CDB2B7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is SSE?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D3E4B6-17E1-4E95-98B0-1C1326FB8A6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23F4E1-9072-4D18-ACB6-65757437B78A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13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Home Market Values</a:t>
            </a:r>
            <a:endParaRPr dirty="0"/>
          </a:p>
        </p:txBody>
      </p:sp>
      <p:pic>
        <p:nvPicPr>
          <p:cNvPr id="2" name="Picture 2" descr="Housing Prices Prediction| Regression Techniques | USEReady">
            <a:extLst>
              <a:ext uri="{FF2B5EF4-FFF2-40B4-BE49-F238E27FC236}">
                <a16:creationId xmlns:a16="http://schemas.microsoft.com/office/drawing/2014/main" id="{80B282E1-F7A7-5440-6F7B-791F8FC47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369" y="4518606"/>
            <a:ext cx="2191262" cy="1644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Goodness of Fit Metrics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6C3C1-21E5-4038-A376-F2510CA33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73" y="1578504"/>
            <a:ext cx="7530448" cy="237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1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5B8E01-A78B-41CD-9FBD-186C8CE1407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E9E41B-59CC-4582-9DCD-E126C32C2B0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F8B560-BD3D-405F-B060-9E151E06867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is the total SSR (Explained Variation)?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8731D3-37EA-4704-87F9-84781E13158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3333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Goodness of Fit Metrics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6C3C1-21E5-4038-A376-F2510CA33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73" y="1578504"/>
            <a:ext cx="7530448" cy="237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02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445FA0-328A-40DE-848F-920A522439C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91FBCE-3A85-4B88-95C0-EC7993DDF5F1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73F424-96D6-42AA-974C-0EA964E6116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is the SSR contributed by House Age?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64B26D-0873-470A-A5D3-C5CB951DAF0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126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Overall Model Significance</a:t>
            </a:r>
            <a:endParaRPr dirty="0"/>
          </a:p>
        </p:txBody>
      </p:sp>
      <p:pic>
        <p:nvPicPr>
          <p:cNvPr id="1026" name="Picture 2" descr="10.1 - Introduction to the F Distribution">
            <a:extLst>
              <a:ext uri="{FF2B5EF4-FFF2-40B4-BE49-F238E27FC236}">
                <a16:creationId xmlns:a16="http://schemas.microsoft.com/office/drawing/2014/main" id="{459531C0-779B-1EDF-9372-1A6E87DC4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76" y="4247303"/>
            <a:ext cx="3027047" cy="2018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627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Residuals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912004D-B13F-63E9-01C4-413F769756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are the errors made by the model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Difference between the linear plane and the actual points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FF7ADC-CD3D-46C5-613C-EDD52CCEA19A}"/>
              </a:ext>
            </a:extLst>
          </p:cNvPr>
          <p:cNvGrpSpPr/>
          <p:nvPr/>
        </p:nvGrpSpPr>
        <p:grpSpPr>
          <a:xfrm>
            <a:off x="879092" y="2517423"/>
            <a:ext cx="4358952" cy="4109157"/>
            <a:chOff x="159453" y="644234"/>
            <a:chExt cx="6880374" cy="61902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A4461A2-E3CF-EA89-7018-503A4A093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453" y="644234"/>
              <a:ext cx="5908838" cy="619021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2A7F3C-1ED2-5E38-8F93-A1CB29BFCC3F}"/>
                </a:ext>
              </a:extLst>
            </p:cNvPr>
            <p:cNvSpPr txBox="1"/>
            <p:nvPr/>
          </p:nvSpPr>
          <p:spPr>
            <a:xfrm rot="898040">
              <a:off x="1614290" y="6257295"/>
              <a:ext cx="46291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House Age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E72D1-C46C-E40D-A14E-E5E9D473E98D}"/>
                </a:ext>
              </a:extLst>
            </p:cNvPr>
            <p:cNvSpPr txBox="1"/>
            <p:nvPr/>
          </p:nvSpPr>
          <p:spPr>
            <a:xfrm rot="20632432">
              <a:off x="2410678" y="4155337"/>
              <a:ext cx="4629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Sq. Footage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920701-5A59-AB20-9621-9CB4060F8AFA}"/>
                  </a:ext>
                </a:extLst>
              </p:cNvPr>
              <p:cNvSpPr txBox="1"/>
              <p:nvPr/>
            </p:nvSpPr>
            <p:spPr>
              <a:xfrm>
                <a:off x="4511799" y="3320466"/>
                <a:ext cx="30576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920701-5A59-AB20-9621-9CB4060F8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799" y="3320466"/>
                <a:ext cx="3057660" cy="461665"/>
              </a:xfrm>
              <a:prstGeom prst="rect">
                <a:avLst/>
              </a:prstGeom>
              <a:blipFill>
                <a:blip r:embed="rId4"/>
                <a:stretch>
                  <a:fillRect t="-2703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298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Variance Around Regression Plane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912004D-B13F-63E9-01C4-413F769756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Estimated by the mean squared error (MSE)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lower MSE, the better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F29A03-1340-14FD-6BAB-24E396AA3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93" y="2700402"/>
            <a:ext cx="5933678" cy="37924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F76C-7BF7-CB30-B417-41F685C8C079}"/>
                  </a:ext>
                </a:extLst>
              </p:cNvPr>
              <p:cNvSpPr txBox="1"/>
              <p:nvPr/>
            </p:nvSpPr>
            <p:spPr>
              <a:xfrm>
                <a:off x="4945008" y="3145461"/>
                <a:ext cx="4775025" cy="7561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𝑒𝑠𝑡𝑖𝑚𝑎𝑡𝑒𝑑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F76C-7BF7-CB30-B417-41F685C8C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008" y="3145461"/>
                <a:ext cx="4775025" cy="756104"/>
              </a:xfrm>
              <a:prstGeom prst="rect">
                <a:avLst/>
              </a:prstGeom>
              <a:blipFill>
                <a:blip r:embed="rId4"/>
                <a:stretch>
                  <a:fillRect l="-796" r="-531" b="-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3D9C06-3225-C554-0617-4397D6909744}"/>
                  </a:ext>
                </a:extLst>
              </p:cNvPr>
              <p:cNvSpPr txBox="1"/>
              <p:nvPr/>
            </p:nvSpPr>
            <p:spPr>
              <a:xfrm>
                <a:off x="4945008" y="4151904"/>
                <a:ext cx="263341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3D9C06-3225-C554-0617-4397D690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008" y="4151904"/>
                <a:ext cx="2633413" cy="759375"/>
              </a:xfrm>
              <a:prstGeom prst="rect">
                <a:avLst/>
              </a:prstGeom>
              <a:blipFill>
                <a:blip r:embed="rId5"/>
                <a:stretch>
                  <a:fillRect l="-1923" r="-3365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338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Total Variation (SST)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1912004D-B13F-63E9-01C4-413F769756E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45225" y="1765185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sum of squares total (SST) represents the variation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This does not change with predictors</a:t>
                </a:r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1912004D-B13F-63E9-01C4-413F769756E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45225" y="1765185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6" t="-26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987900-4132-5113-B364-848AFCC90E8E}"/>
                  </a:ext>
                </a:extLst>
              </p:cNvPr>
              <p:cNvSpPr txBox="1"/>
              <p:nvPr/>
            </p:nvSpPr>
            <p:spPr>
              <a:xfrm>
                <a:off x="982608" y="3181479"/>
                <a:ext cx="2527294" cy="89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𝑆𝑆𝑇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987900-4132-5113-B364-848AFCC90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08" y="3181479"/>
                <a:ext cx="2527294" cy="894219"/>
              </a:xfrm>
              <a:prstGeom prst="rect">
                <a:avLst/>
              </a:prstGeom>
              <a:blipFill>
                <a:blip r:embed="rId4"/>
                <a:stretch>
                  <a:fillRect l="-8500" t="-147222" b="-20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233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Unexplained Variation (SSE)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912004D-B13F-63E9-01C4-413F769756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Sum of squares error (SSE)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Represents the errors made by the model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MSE can also be viewed as the average unexplained variation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987900-4132-5113-B364-848AFCC90E8E}"/>
                  </a:ext>
                </a:extLst>
              </p:cNvPr>
              <p:cNvSpPr txBox="1"/>
              <p:nvPr/>
            </p:nvSpPr>
            <p:spPr>
              <a:xfrm>
                <a:off x="982608" y="3181479"/>
                <a:ext cx="2542426" cy="89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987900-4132-5113-B364-848AFCC90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08" y="3181479"/>
                <a:ext cx="2542426" cy="894219"/>
              </a:xfrm>
              <a:prstGeom prst="rect">
                <a:avLst/>
              </a:prstGeom>
              <a:blipFill>
                <a:blip r:embed="rId3"/>
                <a:stretch>
                  <a:fillRect l="-7960" t="-147222" b="-20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A2012C4-9487-3EF5-AE96-72C5CDB3021C}"/>
              </a:ext>
            </a:extLst>
          </p:cNvPr>
          <p:cNvGrpSpPr/>
          <p:nvPr/>
        </p:nvGrpSpPr>
        <p:grpSpPr>
          <a:xfrm>
            <a:off x="7653867" y="3567289"/>
            <a:ext cx="3068504" cy="3067570"/>
            <a:chOff x="159453" y="644234"/>
            <a:chExt cx="6880374" cy="61902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5F731F-C31D-EABB-4653-654C9A17F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453" y="644234"/>
              <a:ext cx="5908838" cy="61902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A07D01-8A69-917E-2325-BCDBED4515E6}"/>
                </a:ext>
              </a:extLst>
            </p:cNvPr>
            <p:cNvSpPr txBox="1"/>
            <p:nvPr/>
          </p:nvSpPr>
          <p:spPr>
            <a:xfrm rot="898040">
              <a:off x="1614290" y="6257295"/>
              <a:ext cx="46291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House Age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7870F7-B8EC-2625-CD08-0F6DB06D6685}"/>
                </a:ext>
              </a:extLst>
            </p:cNvPr>
            <p:cNvSpPr txBox="1"/>
            <p:nvPr/>
          </p:nvSpPr>
          <p:spPr>
            <a:xfrm rot="20632432">
              <a:off x="2410678" y="4155337"/>
              <a:ext cx="4629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Sq. Footage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D02A34-FD07-005D-64EA-79A803D26032}"/>
                  </a:ext>
                </a:extLst>
              </p:cNvPr>
              <p:cNvSpPr txBox="1"/>
              <p:nvPr/>
            </p:nvSpPr>
            <p:spPr>
              <a:xfrm>
                <a:off x="982608" y="4327302"/>
                <a:ext cx="263341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D02A34-FD07-005D-64EA-79A803D26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08" y="4327302"/>
                <a:ext cx="2633413" cy="759375"/>
              </a:xfrm>
              <a:prstGeom prst="rect">
                <a:avLst/>
              </a:prstGeom>
              <a:blipFill>
                <a:blip r:embed="rId5"/>
                <a:stretch>
                  <a:fillRect l="-1923" r="-3365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0D7F0B-E8F8-6071-D72C-7BA5F46CF32D}"/>
              </a:ext>
            </a:extLst>
          </p:cNvPr>
          <p:cNvCxnSpPr>
            <a:cxnSpLocks/>
          </p:cNvCxnSpPr>
          <p:nvPr/>
        </p:nvCxnSpPr>
        <p:spPr>
          <a:xfrm flipH="1" flipV="1">
            <a:off x="3525034" y="4999824"/>
            <a:ext cx="228370" cy="644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35C9D84-2A35-D29D-04A8-505BBFEFE562}"/>
              </a:ext>
            </a:extLst>
          </p:cNvPr>
          <p:cNvSpPr txBox="1"/>
          <p:nvPr/>
        </p:nvSpPr>
        <p:spPr>
          <a:xfrm>
            <a:off x="2603565" y="5644444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Error degrees of freedom</a:t>
            </a: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54DCB7F4-5C60-5146-1C85-0BFA82C6F6FB}"/>
              </a:ext>
            </a:extLst>
          </p:cNvPr>
          <p:cNvSpPr/>
          <p:nvPr/>
        </p:nvSpPr>
        <p:spPr>
          <a:xfrm>
            <a:off x="5338417" y="5597798"/>
            <a:ext cx="228370" cy="472079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60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Total Explained Variation (SSR)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912004D-B13F-63E9-01C4-413F769756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Sum of squares due to Regression (SSR)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Represents the amount of variation explained by the model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MSR can be thought of as the average explained variation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987900-4132-5113-B364-848AFCC90E8E}"/>
                  </a:ext>
                </a:extLst>
              </p:cNvPr>
              <p:cNvSpPr txBox="1"/>
              <p:nvPr/>
            </p:nvSpPr>
            <p:spPr>
              <a:xfrm>
                <a:off x="982608" y="3181479"/>
                <a:ext cx="2542426" cy="89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𝑆𝑆𝑅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987900-4132-5113-B364-848AFCC90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08" y="3181479"/>
                <a:ext cx="2542426" cy="894219"/>
              </a:xfrm>
              <a:prstGeom prst="rect">
                <a:avLst/>
              </a:prstGeom>
              <a:blipFill>
                <a:blip r:embed="rId3"/>
                <a:stretch>
                  <a:fillRect l="-7960" t="-147222" b="-20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F3AF09-56E5-3D86-41CD-E64A23B1EE57}"/>
                  </a:ext>
                </a:extLst>
              </p:cNvPr>
              <p:cNvSpPr txBox="1"/>
              <p:nvPr/>
            </p:nvSpPr>
            <p:spPr>
              <a:xfrm>
                <a:off x="982608" y="4349879"/>
                <a:ext cx="164615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𝑀𝑆𝑅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𝑆𝑆𝑅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F3AF09-56E5-3D86-41CD-E64A23B1E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08" y="4349879"/>
                <a:ext cx="1646156" cy="691471"/>
              </a:xfrm>
              <a:prstGeom prst="rect">
                <a:avLst/>
              </a:prstGeom>
              <a:blipFill>
                <a:blip r:embed="rId4"/>
                <a:stretch>
                  <a:fillRect l="-3846" r="-3077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25AE06-A93E-9AD4-A00D-09B18D489796}"/>
              </a:ext>
            </a:extLst>
          </p:cNvPr>
          <p:cNvCxnSpPr>
            <a:cxnSpLocks/>
          </p:cNvCxnSpPr>
          <p:nvPr/>
        </p:nvCxnSpPr>
        <p:spPr>
          <a:xfrm flipH="1">
            <a:off x="2427111" y="4349879"/>
            <a:ext cx="2573867" cy="573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1B8B5BE-946B-25BF-6F0A-6A4297F2D993}"/>
              </a:ext>
            </a:extLst>
          </p:cNvPr>
          <p:cNvSpPr txBox="1"/>
          <p:nvPr/>
        </p:nvSpPr>
        <p:spPr>
          <a:xfrm>
            <a:off x="5109699" y="4165213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Model degrees of freedom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149931B5-5D9D-14F8-74E4-7B81E0A96E0D}"/>
              </a:ext>
            </a:extLst>
          </p:cNvPr>
          <p:cNvSpPr/>
          <p:nvPr/>
        </p:nvSpPr>
        <p:spPr>
          <a:xfrm>
            <a:off x="7988886" y="4142248"/>
            <a:ext cx="214489" cy="45884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4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Goal</a:t>
            </a:r>
            <a:endParaRPr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1F18026-D775-BA5B-390D-BBB0F862CC0B}"/>
              </a:ext>
            </a:extLst>
          </p:cNvPr>
          <p:cNvGrpSpPr/>
          <p:nvPr/>
        </p:nvGrpSpPr>
        <p:grpSpPr>
          <a:xfrm>
            <a:off x="983544" y="1497054"/>
            <a:ext cx="7686323" cy="3586786"/>
            <a:chOff x="114300" y="1350298"/>
            <a:chExt cx="7686323" cy="358678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BC5434F-7924-3D46-B42B-C6DD2D898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08"/>
            <a:stretch/>
          </p:blipFill>
          <p:spPr>
            <a:xfrm>
              <a:off x="114300" y="1350298"/>
              <a:ext cx="7686323" cy="3586786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5F68965-FA36-8647-1E70-D9A86248ABAA}"/>
                </a:ext>
              </a:extLst>
            </p:cNvPr>
            <p:cNvSpPr/>
            <p:nvPr/>
          </p:nvSpPr>
          <p:spPr>
            <a:xfrm>
              <a:off x="4817677" y="1839191"/>
              <a:ext cx="1022013" cy="29094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??????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6B9B8A0-7837-71BF-10DC-60A8BA4C1901}"/>
              </a:ext>
            </a:extLst>
          </p:cNvPr>
          <p:cNvSpPr txBox="1"/>
          <p:nvPr/>
        </p:nvSpPr>
        <p:spPr>
          <a:xfrm>
            <a:off x="983544" y="546979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House Age: </a:t>
            </a: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34 years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BB5667-6957-A392-DDCA-848498A96DB7}"/>
              </a:ext>
            </a:extLst>
          </p:cNvPr>
          <p:cNvCxnSpPr>
            <a:stCxn id="22" idx="3"/>
          </p:cNvCxnSpPr>
          <p:nvPr/>
        </p:nvCxnSpPr>
        <p:spPr>
          <a:xfrm flipV="1">
            <a:off x="3066165" y="5083840"/>
            <a:ext cx="3352541" cy="570618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93B62BA-678C-36A9-8A93-11583F3562CF}"/>
              </a:ext>
            </a:extLst>
          </p:cNvPr>
          <p:cNvSpPr txBox="1"/>
          <p:nvPr/>
        </p:nvSpPr>
        <p:spPr>
          <a:xfrm>
            <a:off x="983544" y="5905646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Square Footage: </a:t>
            </a: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2,064 </a:t>
            </a:r>
            <a:r>
              <a:rPr lang="en-US" sz="1800" kern="1200" dirty="0" err="1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sqft</a:t>
            </a:r>
            <a:endParaRPr lang="en-US" sz="1800" kern="1200" dirty="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44776-5588-615E-EF58-2EBDD1F2E0D3}"/>
              </a:ext>
            </a:extLst>
          </p:cNvPr>
          <p:cNvCxnSpPr>
            <a:cxnSpLocks/>
          </p:cNvCxnSpPr>
          <p:nvPr/>
        </p:nvCxnSpPr>
        <p:spPr>
          <a:xfrm flipV="1">
            <a:off x="3617958" y="2276892"/>
            <a:ext cx="3883314" cy="3813420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6E103FB-35E9-F223-F188-B51BF1834F57}"/>
              </a:ext>
            </a:extLst>
          </p:cNvPr>
          <p:cNvSpPr txBox="1"/>
          <p:nvPr/>
        </p:nvSpPr>
        <p:spPr>
          <a:xfrm>
            <a:off x="994054" y="6341500"/>
            <a:ext cx="469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Market Value: </a:t>
            </a: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1923557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Overall Test of Significance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912004D-B13F-63E9-01C4-413F769756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Hypothesis Test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Test Statistic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987900-4132-5113-B364-848AFCC90E8E}"/>
                  </a:ext>
                </a:extLst>
              </p:cNvPr>
              <p:cNvSpPr txBox="1"/>
              <p:nvPr/>
            </p:nvSpPr>
            <p:spPr>
              <a:xfrm>
                <a:off x="926164" y="2444470"/>
                <a:ext cx="33218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i="1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m:rPr>
                          <m:nor/>
                        </m:rPr>
                        <a:rPr lang="en-US" sz="2400" i="1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i="1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0</m:t>
                      </m:r>
                    </m:oMath>
                  </m:oMathPara>
                </a14:m>
                <a:endParaRPr lang="en-US" sz="2400" i="1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987900-4132-5113-B364-848AFCC90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64" y="2444470"/>
                <a:ext cx="3321871" cy="369332"/>
              </a:xfrm>
              <a:prstGeom prst="rect">
                <a:avLst/>
              </a:prstGeom>
              <a:blipFill>
                <a:blip r:embed="rId3"/>
                <a:stretch>
                  <a:fillRect l="-1521" t="-10000" r="-15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D1C453-1EB3-A6FE-6339-DEC65CC6170B}"/>
                  </a:ext>
                </a:extLst>
              </p:cNvPr>
              <p:cNvSpPr txBox="1"/>
              <p:nvPr/>
            </p:nvSpPr>
            <p:spPr>
              <a:xfrm>
                <a:off x="995156" y="2972716"/>
                <a:ext cx="53878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</a:rPr>
                  <a:t>At least one slope is not equal to zero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D1C453-1EB3-A6FE-6339-DEC65CC61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156" y="2972716"/>
                <a:ext cx="5387885" cy="369332"/>
              </a:xfrm>
              <a:prstGeom prst="rect">
                <a:avLst/>
              </a:prstGeom>
              <a:blipFill>
                <a:blip r:embed="rId4"/>
                <a:stretch>
                  <a:fillRect l="-1882" t="-26667" r="-2588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7E5242-A70E-FE3A-68B1-751B3B2E9455}"/>
                  </a:ext>
                </a:extLst>
              </p:cNvPr>
              <p:cNvSpPr txBox="1"/>
              <p:nvPr/>
            </p:nvSpPr>
            <p:spPr>
              <a:xfrm>
                <a:off x="926163" y="4359953"/>
                <a:ext cx="5348900" cy="766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Explained</m:t>
                          </m:r>
                          <m: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Variation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Unexplained</m:t>
                          </m:r>
                          <m: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Variation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7E5242-A70E-FE3A-68B1-751B3B2E9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63" y="4359953"/>
                <a:ext cx="5348900" cy="766877"/>
              </a:xfrm>
              <a:prstGeom prst="rect">
                <a:avLst/>
              </a:prstGeom>
              <a:blipFill>
                <a:blip r:embed="rId5"/>
                <a:stretch>
                  <a:fillRect l="-711" t="-8197" r="-1659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D3885A-CA2A-6E65-2599-E059D53F4ABF}"/>
                  </a:ext>
                </a:extLst>
              </p:cNvPr>
              <p:cNvSpPr txBox="1"/>
              <p:nvPr/>
            </p:nvSpPr>
            <p:spPr>
              <a:xfrm>
                <a:off x="926163" y="5349646"/>
                <a:ext cx="2885085" cy="766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SSR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SSE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D3885A-CA2A-6E65-2599-E059D53F4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63" y="5349646"/>
                <a:ext cx="2885085" cy="766877"/>
              </a:xfrm>
              <a:prstGeom prst="rect">
                <a:avLst/>
              </a:prstGeom>
              <a:blipFill>
                <a:blip r:embed="rId6"/>
                <a:stretch>
                  <a:fillRect l="-1754" t="-4918" r="-3509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10.1 - Introduction to the F Distribution">
            <a:extLst>
              <a:ext uri="{FF2B5EF4-FFF2-40B4-BE49-F238E27FC236}">
                <a16:creationId xmlns:a16="http://schemas.microsoft.com/office/drawing/2014/main" id="{446E8816-C935-5D43-8F45-5F78B9A60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543" y="3772491"/>
            <a:ext cx="4080577" cy="2720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79AC56-D99B-850F-8EA6-C23B48FBCCA1}"/>
              </a:ext>
            </a:extLst>
          </p:cNvPr>
          <p:cNvCxnSpPr>
            <a:cxnSpLocks/>
          </p:cNvCxnSpPr>
          <p:nvPr/>
        </p:nvCxnSpPr>
        <p:spPr>
          <a:xfrm flipH="1">
            <a:off x="3217334" y="5488009"/>
            <a:ext cx="108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8250435-BEC4-88FE-4794-0D1D4C2E71F2}"/>
              </a:ext>
            </a:extLst>
          </p:cNvPr>
          <p:cNvSpPr txBox="1"/>
          <p:nvPr/>
        </p:nvSpPr>
        <p:spPr>
          <a:xfrm>
            <a:off x="4367256" y="531389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Numerator </a:t>
            </a:r>
            <a:r>
              <a:rPr lang="en-US" sz="1400" dirty="0" err="1"/>
              <a:t>df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6C3B1A-31A9-547E-B03D-9E8D75930826}"/>
              </a:ext>
            </a:extLst>
          </p:cNvPr>
          <p:cNvCxnSpPr>
            <a:cxnSpLocks/>
          </p:cNvCxnSpPr>
          <p:nvPr/>
        </p:nvCxnSpPr>
        <p:spPr>
          <a:xfrm flipH="1">
            <a:off x="3757898" y="5945209"/>
            <a:ext cx="540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FF6FF7-2852-02BD-E1DA-D854AD6CCD8E}"/>
              </a:ext>
            </a:extLst>
          </p:cNvPr>
          <p:cNvSpPr txBox="1"/>
          <p:nvPr/>
        </p:nvSpPr>
        <p:spPr>
          <a:xfrm>
            <a:off x="4356215" y="577320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Denominator </a:t>
            </a:r>
            <a:r>
              <a:rPr lang="en-US" sz="1400" dirty="0" err="1"/>
              <a:t>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557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3164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F-Statistic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36FB46-9A08-F417-35FE-39D16F3FB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69448"/>
            <a:ext cx="7424492" cy="50234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A82FF7-7F2C-18E4-A195-95783839D05F}"/>
              </a:ext>
            </a:extLst>
          </p:cNvPr>
          <p:cNvSpPr/>
          <p:nvPr/>
        </p:nvSpPr>
        <p:spPr>
          <a:xfrm>
            <a:off x="1323316" y="6155995"/>
            <a:ext cx="5698373" cy="222228"/>
          </a:xfrm>
          <a:prstGeom prst="rect">
            <a:avLst/>
          </a:prstGeom>
          <a:solidFill>
            <a:srgbClr val="9F0927">
              <a:alpha val="29283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829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Partial Significance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8ED7D3-2E90-F7E0-8B39-2F2C2589F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89" y="1469448"/>
            <a:ext cx="7424492" cy="502342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A16C8C-02DB-7FD6-F052-750BBBFFE056}"/>
              </a:ext>
            </a:extLst>
          </p:cNvPr>
          <p:cNvSpPr/>
          <p:nvPr/>
        </p:nvSpPr>
        <p:spPr>
          <a:xfrm>
            <a:off x="1386367" y="4664651"/>
            <a:ext cx="5737109" cy="441505"/>
          </a:xfrm>
          <a:prstGeom prst="rect">
            <a:avLst/>
          </a:prstGeom>
          <a:solidFill>
            <a:srgbClr val="9F0927">
              <a:alpha val="29283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89F3-B257-9C9D-F307-B3169B909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007" y="3716662"/>
            <a:ext cx="1003307" cy="48092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7917315-D396-9C6B-32C1-52B746FB7916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559949" y="3957124"/>
            <a:ext cx="1283058" cy="791633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65F5E98-52E5-9B7F-71A5-76CFC0E54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26" y="4576882"/>
            <a:ext cx="1003307" cy="53625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33D1DF-F8F5-0572-EDA4-7F6F784E8DF3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559949" y="4845007"/>
            <a:ext cx="1279677" cy="123147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4DA238A-FEA6-BE94-786E-AC9490AB8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9836" y="3222032"/>
            <a:ext cx="875100" cy="61257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3E70E5-E7EB-29F6-8890-E9BB163CBDB6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5577705" y="3528317"/>
            <a:ext cx="882131" cy="1136334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013971-B204-D57A-60BD-200B78502AE2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5577705" y="3528317"/>
            <a:ext cx="882131" cy="1439837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815776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Partial Tests</a:t>
            </a:r>
            <a:endParaRPr dirty="0"/>
          </a:p>
        </p:txBody>
      </p:sp>
      <p:sp>
        <p:nvSpPr>
          <p:cNvPr id="21" name="Google Shape;251;p1">
            <a:extLst>
              <a:ext uri="{FF2B5EF4-FFF2-40B4-BE49-F238E27FC236}">
                <a16:creationId xmlns:a16="http://schemas.microsoft.com/office/drawing/2014/main" id="{719704D3-CF12-4BFF-B093-C2D29FE685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Each variable has its own partial test.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Partial significance means the variable is significant / insignificant given the other predictor(s) in the model.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49BD40-D3B4-4860-BE90-698C24651E75}"/>
                  </a:ext>
                </a:extLst>
              </p:cNvPr>
              <p:cNvSpPr txBox="1"/>
              <p:nvPr/>
            </p:nvSpPr>
            <p:spPr>
              <a:xfrm>
                <a:off x="1339714" y="2378313"/>
                <a:ext cx="2678426" cy="531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𝑠𝑞𝑟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𝑓𝑡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49BD40-D3B4-4860-BE90-698C24651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14" y="2378313"/>
                <a:ext cx="2678426" cy="531877"/>
              </a:xfrm>
              <a:prstGeom prst="rect">
                <a:avLst/>
              </a:prstGeom>
              <a:blipFill>
                <a:blip r:embed="rId3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B7A75A-B462-4593-BD4B-E693E34B44EB}"/>
                  </a:ext>
                </a:extLst>
              </p:cNvPr>
              <p:cNvSpPr txBox="1"/>
              <p:nvPr/>
            </p:nvSpPr>
            <p:spPr>
              <a:xfrm>
                <a:off x="1339714" y="3004545"/>
                <a:ext cx="2700163" cy="531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𝑠𝑞𝑟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𝑓𝑡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B7A75A-B462-4593-BD4B-E693E34B4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14" y="3004545"/>
                <a:ext cx="2700163" cy="531877"/>
              </a:xfrm>
              <a:prstGeom prst="rect">
                <a:avLst/>
              </a:prstGeom>
              <a:blipFill>
                <a:blip r:embed="rId4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9359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Partial Tests</a:t>
            </a:r>
            <a:endParaRPr dirty="0"/>
          </a:p>
        </p:txBody>
      </p:sp>
      <p:sp>
        <p:nvSpPr>
          <p:cNvPr id="21" name="Google Shape;251;p1">
            <a:extLst>
              <a:ext uri="{FF2B5EF4-FFF2-40B4-BE49-F238E27FC236}">
                <a16:creationId xmlns:a16="http://schemas.microsoft.com/office/drawing/2014/main" id="{719704D3-CF12-4BFF-B093-C2D29FE685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Each variable has its own partial test.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49BD40-D3B4-4860-BE90-698C24651E75}"/>
                  </a:ext>
                </a:extLst>
              </p:cNvPr>
              <p:cNvSpPr txBox="1"/>
              <p:nvPr/>
            </p:nvSpPr>
            <p:spPr>
              <a:xfrm>
                <a:off x="1339714" y="2378313"/>
                <a:ext cx="3294556" cy="5324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h𝑜𝑢𝑠𝑒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𝑎𝑔𝑒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49BD40-D3B4-4860-BE90-698C24651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14" y="2378313"/>
                <a:ext cx="3294556" cy="532453"/>
              </a:xfrm>
              <a:prstGeom prst="rect">
                <a:avLst/>
              </a:prstGeom>
              <a:blipFill>
                <a:blip r:embed="rId3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B7A75A-B462-4593-BD4B-E693E34B44EB}"/>
                  </a:ext>
                </a:extLst>
              </p:cNvPr>
              <p:cNvSpPr txBox="1"/>
              <p:nvPr/>
            </p:nvSpPr>
            <p:spPr>
              <a:xfrm>
                <a:off x="1339714" y="3004545"/>
                <a:ext cx="3316292" cy="5324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h𝑜𝑢𝑠𝑒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𝑎𝑔𝑒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≠0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B7A75A-B462-4593-BD4B-E693E34B4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714" y="3004545"/>
                <a:ext cx="3316292" cy="532453"/>
              </a:xfrm>
              <a:prstGeom prst="rect">
                <a:avLst/>
              </a:prstGeom>
              <a:blipFill>
                <a:blip r:embed="rId4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7236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036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BA8CD1-F87A-3E53-1FD4-7EC390B41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009" y="2776350"/>
            <a:ext cx="5359369" cy="3776602"/>
          </a:xfrm>
          <a:prstGeom prst="rect">
            <a:avLst/>
          </a:prstGeom>
        </p:spPr>
      </p:pic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vs Adj-R</a:t>
            </a:r>
            <a:r>
              <a:rPr lang="en-US" baseline="30000" dirty="0"/>
              <a:t>2</a:t>
            </a:r>
            <a:endParaRPr baseline="30000"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7109065B-5667-B87A-9766-84BB449230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Adding a predictor to multiple regression will always raise R</a:t>
            </a:r>
            <a:r>
              <a:rPr lang="en-US" baseline="30000" dirty="0"/>
              <a:t>2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adj-R</a:t>
            </a:r>
            <a:r>
              <a:rPr lang="en-US" baseline="30000" dirty="0"/>
              <a:t>2</a:t>
            </a:r>
            <a:r>
              <a:rPr lang="en-US" dirty="0"/>
              <a:t> is the preferred metric for explained variation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764D17D8-5416-C0D9-5251-4F91FD09ED0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10912" y="2776350"/>
          <a:ext cx="4351079" cy="1001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30320" imgH="457200" progId="Equation.3">
                  <p:embed/>
                </p:oleObj>
              </mc:Choice>
              <mc:Fallback>
                <p:oleObj name="Equation" r:id="rId4" imgW="1930320" imgH="457200" progId="Equation.3">
                  <p:embed/>
                  <p:pic>
                    <p:nvPicPr>
                      <p:cNvPr id="11" name="Object 2">
                        <a:extLst>
                          <a:ext uri="{FF2B5EF4-FFF2-40B4-BE49-F238E27FC236}">
                            <a16:creationId xmlns:a16="http://schemas.microsoft.com/office/drawing/2014/main" id="{764D17D8-5416-C0D9-5251-4F91FD09ED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0912" y="2776350"/>
                        <a:ext cx="4351079" cy="10012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CB496D82-4B81-62D9-FAF8-7E004C5A603A}"/>
              </a:ext>
            </a:extLst>
          </p:cNvPr>
          <p:cNvSpPr/>
          <p:nvPr/>
        </p:nvSpPr>
        <p:spPr>
          <a:xfrm>
            <a:off x="3454400" y="6102119"/>
            <a:ext cx="2223911" cy="185791"/>
          </a:xfrm>
          <a:prstGeom prst="rect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  <a:alpha val="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472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1918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Confidence Intervals on Estimates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912004D-B13F-63E9-01C4-413F769756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CIs on parameter are often helpful in determining significance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3" name="Picture 5" descr="eq_04_p179">
            <a:extLst>
              <a:ext uri="{FF2B5EF4-FFF2-40B4-BE49-F238E27FC236}">
                <a16:creationId xmlns:a16="http://schemas.microsoft.com/office/drawing/2014/main" id="{C75EFEC7-9962-F51D-2355-2855C0D75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40" y="2285206"/>
            <a:ext cx="8483600" cy="228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30F86E-50F9-A259-7A5F-28DDB9196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440" y="4689475"/>
            <a:ext cx="53594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936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Data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7F8103-9EA4-8137-6490-06CA9B608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42" y="3094765"/>
            <a:ext cx="7289800" cy="2260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EE4217-6359-082A-64B4-92F59F81D0FD}"/>
              </a:ext>
            </a:extLst>
          </p:cNvPr>
          <p:cNvSpPr txBox="1"/>
          <p:nvPr/>
        </p:nvSpPr>
        <p:spPr>
          <a:xfrm>
            <a:off x="6812765" y="2777992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3BEDDD-8263-7865-E69C-522CFD61ED95}"/>
              </a:ext>
            </a:extLst>
          </p:cNvPr>
          <p:cNvSpPr/>
          <p:nvPr/>
        </p:nvSpPr>
        <p:spPr>
          <a:xfrm>
            <a:off x="5798207" y="2830551"/>
            <a:ext cx="2322786" cy="2621596"/>
          </a:xfrm>
          <a:prstGeom prst="rect">
            <a:avLst/>
          </a:prstGeom>
          <a:solidFill>
            <a:srgbClr val="9F0927">
              <a:alpha val="20317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06E5F9-D146-F73E-52F5-29FF924B6B68}"/>
              </a:ext>
            </a:extLst>
          </p:cNvPr>
          <p:cNvSpPr/>
          <p:nvPr/>
        </p:nvSpPr>
        <p:spPr>
          <a:xfrm>
            <a:off x="2235200" y="2830552"/>
            <a:ext cx="2249214" cy="2621596"/>
          </a:xfrm>
          <a:prstGeom prst="rect">
            <a:avLst/>
          </a:prstGeom>
          <a:solidFill>
            <a:srgbClr val="006971">
              <a:alpha val="17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F84987-4A2A-EC61-C360-22EA706B69F4}"/>
              </a:ext>
            </a:extLst>
          </p:cNvPr>
          <p:cNvSpPr txBox="1"/>
          <p:nvPr/>
        </p:nvSpPr>
        <p:spPr>
          <a:xfrm>
            <a:off x="3204155" y="28133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X</a:t>
            </a:r>
          </a:p>
        </p:txBody>
      </p:sp>
      <p:sp>
        <p:nvSpPr>
          <p:cNvPr id="12" name="Google Shape;251;p1">
            <a:extLst>
              <a:ext uri="{FF2B5EF4-FFF2-40B4-BE49-F238E27FC236}">
                <a16:creationId xmlns:a16="http://schemas.microsoft.com/office/drawing/2014/main" id="{040A646C-4F60-42EB-21DD-9ED7A9E70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Response: market value of homes in $1,000s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Predictors: house age (in years) and square footage (in feet)</a:t>
            </a:r>
          </a:p>
        </p:txBody>
      </p:sp>
    </p:spTree>
    <p:extLst>
      <p:ext uri="{BB962C8B-B14F-4D97-AF65-F5344CB8AC3E}">
        <p14:creationId xmlns:p14="http://schemas.microsoft.com/office/powerpoint/2010/main" val="33903605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6159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 Regression Assumptions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342900" lvl="0">
                  <a:spcBef>
                    <a:spcPts val="0"/>
                  </a:spcBef>
                  <a:spcAft>
                    <a:spcPts val="1000"/>
                  </a:spcAft>
                  <a:buFont typeface="+mj-lt"/>
                  <a:buAutoNum type="arabicPeriod"/>
                  <a:tabLst>
                    <a:tab pos="0" algn="l"/>
                  </a:tabLst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The mean of the probability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0.</a:t>
                </a:r>
              </a:p>
              <a:p>
                <a:pPr marL="342900" lvl="0">
                  <a:spcBef>
                    <a:spcPts val="0"/>
                  </a:spcBef>
                  <a:spcAft>
                    <a:spcPts val="1000"/>
                  </a:spcAft>
                  <a:buFont typeface="+mj-lt"/>
                  <a:buAutoNum type="arabicPeriod"/>
                  <a:tabLst>
                    <a:tab pos="0" algn="l"/>
                  </a:tabLst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The 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of the probability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constant</a:t>
                </a:r>
              </a:p>
              <a:p>
                <a:pPr marL="342900" lvl="0">
                  <a:spcBef>
                    <a:spcPts val="0"/>
                  </a:spcBef>
                  <a:spcAft>
                    <a:spcPts val="1000"/>
                  </a:spcAft>
                  <a:buFont typeface="+mj-lt"/>
                  <a:buAutoNum type="arabicPeriod"/>
                  <a:tabLst>
                    <a:tab pos="0" algn="l"/>
                  </a:tabLst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The probability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normal.</a:t>
                </a:r>
              </a:p>
              <a:p>
                <a:pPr marL="342900" lvl="0">
                  <a:spcBef>
                    <a:spcPts val="0"/>
                  </a:spcBef>
                  <a:spcAft>
                    <a:spcPts val="1000"/>
                  </a:spcAft>
                  <a:buFont typeface="+mj-lt"/>
                  <a:buAutoNum type="arabicPeriod"/>
                  <a:tabLst>
                    <a:tab pos="0" algn="l"/>
                  </a:tabLst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The errors associated are independent.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343" t="-26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Jan Vanhove :: Before worrying about model assumptions, think about model  relevance">
            <a:extLst>
              <a:ext uri="{FF2B5EF4-FFF2-40B4-BE49-F238E27FC236}">
                <a16:creationId xmlns:a16="http://schemas.microsoft.com/office/drawing/2014/main" id="{8FD36337-2402-8F30-47CF-5EF8E9828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1" y="3991293"/>
            <a:ext cx="3882653" cy="258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AB3CD0-39AE-416F-B63E-1A288BF356EF}"/>
                  </a:ext>
                </a:extLst>
              </p:cNvPr>
              <p:cNvSpPr txBox="1"/>
              <p:nvPr/>
            </p:nvSpPr>
            <p:spPr>
              <a:xfrm>
                <a:off x="5169954" y="3981337"/>
                <a:ext cx="572996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AB3CD0-39AE-416F-B63E-1A288BF35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954" y="3981337"/>
                <a:ext cx="5729967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664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70815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Point Estimates</a:t>
            </a:r>
            <a:endParaRPr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9B45C0-B1E8-BC33-003B-4FEB1883A335}"/>
              </a:ext>
            </a:extLst>
          </p:cNvPr>
          <p:cNvGrpSpPr/>
          <p:nvPr/>
        </p:nvGrpSpPr>
        <p:grpSpPr>
          <a:xfrm>
            <a:off x="1028700" y="1635607"/>
            <a:ext cx="7686322" cy="3586786"/>
            <a:chOff x="114300" y="1350298"/>
            <a:chExt cx="7686322" cy="35867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3CC7A8E-16CF-B5A2-B050-4798CBAEA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08"/>
            <a:stretch/>
          </p:blipFill>
          <p:spPr>
            <a:xfrm>
              <a:off x="114300" y="1350298"/>
              <a:ext cx="7686322" cy="358678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171CF1-061E-5086-2B87-D3A95F30A09D}"/>
                </a:ext>
              </a:extLst>
            </p:cNvPr>
            <p:cNvSpPr/>
            <p:nvPr/>
          </p:nvSpPr>
          <p:spPr>
            <a:xfrm>
              <a:off x="4797777" y="1839191"/>
              <a:ext cx="1041913" cy="29094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??????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2142DBB-DEC4-AB59-50C5-A83FD52DB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5565367"/>
            <a:ext cx="7772400" cy="9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17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Point Estimates</a:t>
            </a:r>
            <a:endParaRPr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9B45C0-B1E8-BC33-003B-4FEB1883A335}"/>
              </a:ext>
            </a:extLst>
          </p:cNvPr>
          <p:cNvGrpSpPr/>
          <p:nvPr/>
        </p:nvGrpSpPr>
        <p:grpSpPr>
          <a:xfrm>
            <a:off x="1028700" y="1635607"/>
            <a:ext cx="7686322" cy="3586786"/>
            <a:chOff x="114300" y="1350298"/>
            <a:chExt cx="7686322" cy="35867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3CC7A8E-16CF-B5A2-B050-4798CBAEA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08"/>
            <a:stretch/>
          </p:blipFill>
          <p:spPr>
            <a:xfrm>
              <a:off x="114300" y="1350298"/>
              <a:ext cx="7686322" cy="358678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171CF1-061E-5086-2B87-D3A95F30A09D}"/>
                </a:ext>
              </a:extLst>
            </p:cNvPr>
            <p:cNvSpPr/>
            <p:nvPr/>
          </p:nvSpPr>
          <p:spPr>
            <a:xfrm>
              <a:off x="4797777" y="1839191"/>
              <a:ext cx="1041913" cy="29094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??????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7DA6DCA-CB87-B532-D32C-2F02FBC4A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89" y="6128222"/>
            <a:ext cx="6756400" cy="55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8E00AA-C9DC-402E-653E-7CD481648E55}"/>
              </a:ext>
            </a:extLst>
          </p:cNvPr>
          <p:cNvSpPr txBox="1"/>
          <p:nvPr/>
        </p:nvSpPr>
        <p:spPr>
          <a:xfrm>
            <a:off x="4000500" y="5758890"/>
            <a:ext cx="469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Estimated Market Value: </a:t>
            </a: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$253,716.3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346-6B51-4B56-AB4C-87D2106B986F}"/>
              </a:ext>
            </a:extLst>
          </p:cNvPr>
          <p:cNvSpPr txBox="1"/>
          <p:nvPr/>
        </p:nvSpPr>
        <p:spPr>
          <a:xfrm>
            <a:off x="306211" y="531712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House Age: </a:t>
            </a: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34 years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FD795-C631-54B3-75FA-5CBCF2AA1DAA}"/>
              </a:ext>
            </a:extLst>
          </p:cNvPr>
          <p:cNvSpPr txBox="1"/>
          <p:nvPr/>
        </p:nvSpPr>
        <p:spPr>
          <a:xfrm>
            <a:off x="297744" y="5758890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Square Footage: </a:t>
            </a: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2,064 </a:t>
            </a:r>
            <a:r>
              <a:rPr lang="en-US" sz="1800" kern="1200" dirty="0" err="1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sqft</a:t>
            </a:r>
            <a:endParaRPr lang="en-US" sz="1800" kern="1200" dirty="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930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Point Estimates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CC7A8E-16CF-B5A2-B050-4798CBAEAA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08"/>
          <a:stretch/>
        </p:blipFill>
        <p:spPr>
          <a:xfrm>
            <a:off x="1028700" y="1635607"/>
            <a:ext cx="7686322" cy="3586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3EBBA4-209F-F85E-A01B-9E5BCD001AC0}"/>
              </a:ext>
            </a:extLst>
          </p:cNvPr>
          <p:cNvSpPr txBox="1"/>
          <p:nvPr/>
        </p:nvSpPr>
        <p:spPr>
          <a:xfrm>
            <a:off x="983544" y="5952213"/>
            <a:ext cx="462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Actual Market Value: </a:t>
            </a: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$445,000</a:t>
            </a: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 </a:t>
            </a:r>
            <a:endParaRPr lang="en-US" sz="1800" kern="1200" dirty="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B95C58-062F-5F97-7C52-0C0AB69A6D51}"/>
                  </a:ext>
                </a:extLst>
              </p:cNvPr>
              <p:cNvSpPr txBox="1"/>
              <p:nvPr/>
            </p:nvSpPr>
            <p:spPr>
              <a:xfrm>
                <a:off x="1466850" y="5334265"/>
                <a:ext cx="4629150" cy="4126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solidFill>
                            <a:srgbClr val="006971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𝑒</m:t>
                      </m:r>
                      <m:r>
                        <a:rPr lang="en-US" sz="1800" i="1" kern="1200" smtClean="0">
                          <a:solidFill>
                            <a:srgbClr val="006971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sz="1800" i="1" kern="1200" smtClean="0">
                          <a:solidFill>
                            <a:srgbClr val="006971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lang="en-US" sz="1800" i="1" kern="1200" smtClean="0">
                          <a:solidFill>
                            <a:srgbClr val="006971"/>
                          </a:solidFill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1800" i="1" kern="1200" smtClean="0">
                              <a:solidFill>
                                <a:srgbClr val="006971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lang="en-US" sz="1800" i="1" kern="1200" smtClean="0">
                              <a:solidFill>
                                <a:srgbClr val="006971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a:rPr lang="en-US" sz="1800" i="1" kern="1200" smtClean="0">
                          <a:solidFill>
                            <a:srgbClr val="006971"/>
                          </a:solidFill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B95C58-062F-5F97-7C52-0C0AB69A6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850" y="5334265"/>
                <a:ext cx="4629150" cy="412677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A8605C9-5A5C-C8F6-E5D9-A14ADA167856}"/>
              </a:ext>
            </a:extLst>
          </p:cNvPr>
          <p:cNvSpPr txBox="1"/>
          <p:nvPr/>
        </p:nvSpPr>
        <p:spPr>
          <a:xfrm>
            <a:off x="4715222" y="5940805"/>
            <a:ext cx="469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Estimated Market Value: </a:t>
            </a: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$253,716.3 </a:t>
            </a:r>
          </a:p>
        </p:txBody>
      </p:sp>
    </p:spTree>
    <p:extLst>
      <p:ext uri="{BB962C8B-B14F-4D97-AF65-F5344CB8AC3E}">
        <p14:creationId xmlns:p14="http://schemas.microsoft.com/office/powerpoint/2010/main" val="36075727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349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Data</a:t>
            </a:r>
            <a:endParaRPr dirty="0"/>
          </a:p>
        </p:txBody>
      </p:sp>
      <p:sp>
        <p:nvSpPr>
          <p:cNvPr id="12" name="Google Shape;251;p1">
            <a:extLst>
              <a:ext uri="{FF2B5EF4-FFF2-40B4-BE49-F238E27FC236}">
                <a16:creationId xmlns:a16="http://schemas.microsoft.com/office/drawing/2014/main" id="{040A646C-4F60-42EB-21DD-9ED7A9E70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Using simple linear regression does NOT take into account the joint relationships of 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CD5007-9180-BC7B-CC8F-CDA5B739FE2E}"/>
              </a:ext>
            </a:extLst>
          </p:cNvPr>
          <p:cNvGrpSpPr/>
          <p:nvPr/>
        </p:nvGrpSpPr>
        <p:grpSpPr>
          <a:xfrm>
            <a:off x="1027289" y="2882678"/>
            <a:ext cx="3910878" cy="3610197"/>
            <a:chOff x="0" y="1616148"/>
            <a:chExt cx="4949456" cy="49494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223DE9-0DCD-819A-0AE3-4561681BB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616148"/>
              <a:ext cx="4949456" cy="4949456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159FD67-E00A-37D9-41FA-5A34F2869148}"/>
                </a:ext>
              </a:extLst>
            </p:cNvPr>
            <p:cNvCxnSpPr/>
            <p:nvPr/>
          </p:nvCxnSpPr>
          <p:spPr>
            <a:xfrm flipV="1">
              <a:off x="3044536" y="3896591"/>
              <a:ext cx="0" cy="1943100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867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Data</a:t>
            </a:r>
            <a:endParaRPr dirty="0"/>
          </a:p>
        </p:txBody>
      </p:sp>
      <p:sp>
        <p:nvSpPr>
          <p:cNvPr id="12" name="Google Shape;251;p1">
            <a:extLst>
              <a:ext uri="{FF2B5EF4-FFF2-40B4-BE49-F238E27FC236}">
                <a16:creationId xmlns:a16="http://schemas.microsoft.com/office/drawing/2014/main" id="{040A646C-4F60-42EB-21DD-9ED7A9E70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Using simple linear regression does NOT take into account the joint relationships of variables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326AFD-E01D-B948-4D99-ADAADC098814}"/>
              </a:ext>
            </a:extLst>
          </p:cNvPr>
          <p:cNvGrpSpPr/>
          <p:nvPr/>
        </p:nvGrpSpPr>
        <p:grpSpPr>
          <a:xfrm>
            <a:off x="1038577" y="2637848"/>
            <a:ext cx="7800622" cy="3855027"/>
            <a:chOff x="225713" y="2103704"/>
            <a:chExt cx="8960323" cy="449452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C57C39-56C2-A7A6-FCCB-29181A28A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713" y="2282420"/>
              <a:ext cx="6466031" cy="431580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0B95C6A-8AF2-1A75-B0A7-D3D2B644D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1090" y="4405745"/>
              <a:ext cx="0" cy="1454728"/>
            </a:xfrm>
            <a:prstGeom prst="line">
              <a:avLst/>
            </a:prstGeom>
            <a:noFill/>
            <a:ln w="9525" cap="flat" cmpd="sng" algn="ctr">
              <a:solidFill>
                <a:srgbClr val="BE0A2A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7FEAFA7-09EC-E06A-1A06-2C39D405152D}"/>
                </a:ext>
              </a:extLst>
            </p:cNvPr>
            <p:cNvCxnSpPr/>
            <p:nvPr/>
          </p:nvCxnSpPr>
          <p:spPr>
            <a:xfrm flipH="1">
              <a:off x="5611090" y="2473036"/>
              <a:ext cx="1870365" cy="1932709"/>
            </a:xfrm>
            <a:prstGeom prst="straightConnector1">
              <a:avLst/>
            </a:prstGeom>
            <a:noFill/>
            <a:ln w="25400" cap="flat" cmpd="sng" algn="ctr">
              <a:solidFill>
                <a:srgbClr val="006971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D03A5E-1CA6-987A-348A-4D270867618A}"/>
                </a:ext>
              </a:extLst>
            </p:cNvPr>
            <p:cNvSpPr txBox="1"/>
            <p:nvPr/>
          </p:nvSpPr>
          <p:spPr>
            <a:xfrm>
              <a:off x="7177518" y="2103704"/>
              <a:ext cx="2008518" cy="4305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C00000"/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extrapolation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4773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Scatter Plot Matrix</a:t>
            </a:r>
            <a:endParaRPr dirty="0"/>
          </a:p>
        </p:txBody>
      </p:sp>
      <p:sp>
        <p:nvSpPr>
          <p:cNvPr id="12" name="Google Shape;251;p1">
            <a:extLst>
              <a:ext uri="{FF2B5EF4-FFF2-40B4-BE49-F238E27FC236}">
                <a16:creationId xmlns:a16="http://schemas.microsoft.com/office/drawing/2014/main" id="{040A646C-4F60-42EB-21DD-9ED7A9E70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If two predictors bring redundant information to the model, the joint effect to predicting the response will not be as powerful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D4C393-8C2F-BC07-751F-5AD905115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79" y="2585155"/>
            <a:ext cx="5956334" cy="409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45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Estimates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7DB6EE-821D-2E71-6252-BDFA6EC7B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80" y="1554339"/>
            <a:ext cx="67945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5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EBA6D-DB2B-4840-B05A-A80BB321079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EE4B2C-67EB-487B-AE9C-DF09FB5999A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Interpret the y-intercept in the language of the problem.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D9C41D-1217-4EE6-B34A-98AB36462D9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F986AB-6823-49C1-9287-60A9900BD198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623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3.3511"/>
  <p:tag name="SLIDO_PRESENTATION_ID" val="00000000-0000-0000-0000-000000000000"/>
  <p:tag name="SLIDO_EVENT_UUID" val="56cd3f0f-858e-4423-8353-19ed97b6960e"/>
  <p:tag name="SLIDO_EVENT_SECTION_UUID" val="f2d8d0e3-684d-42d5-a0fa-fc04bbfd441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U4Mjc5NTN9"/>
  <p:tag name="SLIDO_TYPE" val="SlidoPoll"/>
  <p:tag name="SLIDO_POLL_UUID" val="201cbfa3-8e08-4aa3-9d90-708b5a2b95be"/>
  <p:tag name="SLIDO_TIMELINE" val="W3sicG9sbFF1ZXN0aW9uVXVpZCI6IjM2ZjIwZTM1LTFiMDktNDJlYS1iYzQ4LTIwZDM1NGNjMmUxYSIsInNob3dSZXN1bHRzIjpmYWxzZSwic2hvd0NvcnJlY3RBbnN3ZXJzIjpmYWxzZSwidm90aW5nTG9ja2VkIjpmYWxzZX0seyJwb2xsUXVlc3Rpb25VdWlkIjoiMzZmMjBlMzUtMWIwOS00MmVhLWJjNDgtMjBkMzU0Y2MyZTFhIiwic2hvd1Jlc3VsdHMiOnRydWUsInNob3dDb3JyZWN0QW5zd2VycyI6ZmFsc2UsInZvdGluZ0xvY2tlZCI6ZmFsc2V9XQ=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OpenText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U4MjgxMDJ9"/>
  <p:tag name="SLIDO_TYPE" val="SlidoPoll"/>
  <p:tag name="SLIDO_POLL_UUID" val="2069e29f-6e4f-43da-8363-dd6b7b3af6c4"/>
  <p:tag name="SLIDO_TIMELINE" val="W3sicG9sbFF1ZXN0aW9uVXVpZCI6IjAwZWViOWVjLTcxODktNDI3MC04NmY2LTk4YTFkZmEyYmRlMCIsInNob3dSZXN1bHRzIjpmYWxzZSwic2hvd0NvcnJlY3RBbnN3ZXJzIjpmYWxzZSwidm90aW5nTG9ja2VkIjpmYWxzZX0seyJwb2xsUXVlc3Rpb25VdWlkIjoiMDBlZWI5ZWMtNzE4OS00MjcwLTg2ZjYtOThhMWRmYTJiZGUwIiwic2hvd1Jlc3VsdHMiOnRydWUsInNob3dDb3JyZWN0QW5zd2VycyI6ZmFsc2UsInZvdGluZ0xvY2tlZCI6ZmFsc2V9XQ=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U4Mjc4MTh9"/>
  <p:tag name="SLIDO_TYPE" val="SlidoPoll"/>
  <p:tag name="SLIDO_POLL_UUID" val="3cea28f6-4516-4e9d-9425-64066e230fc8"/>
  <p:tag name="SLIDO_TIMELINE" val="W3sicG9sbFF1ZXN0aW9uVXVpZCI6IjI1YmJmMjE4LTA1YjEtNGM3OS04YjA5LTk2NTlmMGU3OTRlYSIsInNob3dSZXN1bHRzIjpmYWxzZSwic2hvd0NvcnJlY3RBbnN3ZXJzIjpmYWxzZSwidm90aW5nTG9ja2VkIjpmYWxzZX0seyJwb2xsUXVlc3Rpb25VdWlkIjoiMjViYmYyMTgtMDViMS00Yzc5LThiMDktOTY1OWYwZTc5NGVhIiwic2hvd1Jlc3VsdHMiOnRydWUsInNob3dDb3JyZWN0QW5zd2VycyI6ZmFsc2UsInZvdGluZ0xvY2tlZCI6ZmFsc2V9XQ=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U4MjgxNzN9"/>
  <p:tag name="SLIDO_TYPE" val="SlidoPoll"/>
  <p:tag name="SLIDO_POLL_UUID" val="7b04d0ea-520c-4b59-b1f8-96a673c2409e"/>
  <p:tag name="SLIDO_TIMELINE" val="W3sicG9sbFF1ZXN0aW9uVXVpZCI6IjdiMTJiZGY1LWEyMmUtNGY0Ni05NGM4LTQ2OTM3N2UzMzBlOCIsInNob3dSZXN1bHRzIjpmYWxzZSwic2hvd0NvcnJlY3RBbnN3ZXJzIjpmYWxzZSwidm90aW5nTG9ja2VkIjpmYWxzZX0seyJwb2xsUXVlc3Rpb25VdWlkIjoiN2IxMmJkZjUtYTIyZS00ZjQ2LTk0YzgtNDY5Mzc3ZTMzMGU4Iiwic2hvd1Jlc3VsdHMiOnRydWUsInNob3dDb3JyZWN0QW5zd2VycyI6ZmFsc2UsInZvdGluZ0xvY2tlZCI6ZmFsc2V9XQ=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U4Mjg1ODB9"/>
  <p:tag name="SLIDO_TYPE" val="SlidoPoll"/>
  <p:tag name="SLIDO_POLL_UUID" val="9a2f37aa-6bd9-41b5-8fc5-d41a2dcb2750"/>
  <p:tag name="SLIDO_TIMELINE" val="W3sicG9sbFF1ZXN0aW9uVXVpZCI6ImJiNmMwMzE4LTYzZTgtNDhmMC05Y2U3LTc3NTBkY2RlN2JhNiIsInNob3dSZXN1bHRzIjpmYWxzZSwic2hvd0NvcnJlY3RBbnN3ZXJzIjpmYWxzZSwidm90aW5nTG9ja2VkIjpmYWxzZX0seyJwb2xsUXVlc3Rpb25VdWlkIjoiYmI2YzAzMTgtNjNlOC00OGYwLTljZTctNzc1MGRjZGU3YmE2Iiwic2hvd1Jlc3VsdHMiOnRydWUsInNob3dDb3JyZWN0QW5zd2VycyI6ZmFsc2UsInZvdGluZ0xvY2tlZCI6ZmFsc2V9XQ=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U4Mjg2ODN9"/>
  <p:tag name="SLIDO_TYPE" val="SlidoPoll"/>
  <p:tag name="SLIDO_POLL_UUID" val="4af45bf3-f971-4991-9c76-169fb9a24321"/>
  <p:tag name="SLIDO_TIMELINE" val="W3sicG9sbFF1ZXN0aW9uVXVpZCI6Ijk3YjUxYTUyLTgzOWMtNDRiOS1hMmU2LTg1NjQwMWM2NzY2MiIsInNob3dSZXN1bHRzIjp0cnVlLCJzaG93Q29ycmVjdEFuc3dlcnMiOmZhbHNlLCJ2b3RpbmdMb2NrZWQiOmZhbHNlfV0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U4Mjg3ODZ9"/>
  <p:tag name="SLIDO_TYPE" val="SlidoPoll"/>
  <p:tag name="SLIDO_POLL_UUID" val="2bb61ec9-5a74-4034-b31e-ff3beb79f15d"/>
  <p:tag name="SLIDO_TIMELINE" val="W3sicG9sbFF1ZXN0aW9uVXVpZCI6Ijg1ZDc5NmZmLTllNDYtNGM5Mi04NDgyLWVmNWVmMDFlOTRkNSIsInNob3dSZXN1bHRzIjpmYWxzZSwic2hvd0NvcnJlY3RBbnN3ZXJzIjpmYWxzZSwidm90aW5nTG9ja2VkIjpmYWxzZX0seyJwb2xsUXVlc3Rpb25VdWlkIjoiODVkNzk2ZmYtOWU0Ni00YzkyLTg0ODItZWY1ZWYwMWU5NGQ1Iiwic2hvd1Jlc3VsdHMiOnRydWUsInNob3dDb3JyZWN0QW5zd2VycyI6ZmFsc2UsInZvdGluZ0xvY2tlZCI6ZmFsc2V9XQ=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OpenTex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U4Mjc4OTZ9"/>
  <p:tag name="SLIDO_TYPE" val="SlidoPoll"/>
  <p:tag name="SLIDO_POLL_UUID" val="257e2745-7732-4e84-ae6b-3c200bffffc3"/>
  <p:tag name="SLIDO_TIMELINE" val="W3sicG9sbFF1ZXN0aW9uVXVpZCI6IjU2YmUzZTAyLWZiOGEtNDc3Ny1iZjVjLTM1MGJkYzhhOWU4YyIsInNob3dSZXN1bHRzIjpmYWxzZSwic2hvd0NvcnJlY3RBbnN3ZXJzIjpmYWxzZSwidm90aW5nTG9ja2VkIjpmYWxzZX0seyJwb2xsUXVlc3Rpb25VdWlkIjoiNTZiZTNlMDItZmI4YS00Nzc3LWJmNWMtMzUwYmRjOGE5ZThjIiwic2hvd1Jlc3VsdHMiOnRydWUsInNob3dDb3JyZWN0QW5zd2VycyI6ZmFsc2UsInZvdGluZ0xvY2tlZCI6ZmFsc2V9XQ=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OpenText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13653</TotalTime>
  <Words>890</Words>
  <Application>Microsoft Macintosh PowerPoint</Application>
  <PresentationFormat>Widescreen</PresentationFormat>
  <Paragraphs>150</Paragraphs>
  <Slides>46</Slides>
  <Notes>38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Calibri</vt:lpstr>
      <vt:lpstr>Lato</vt:lpstr>
      <vt:lpstr>Cambria Math</vt:lpstr>
      <vt:lpstr>Wingdings</vt:lpstr>
      <vt:lpstr>Roboto Slab</vt:lpstr>
      <vt:lpstr>Lato Light</vt:lpstr>
      <vt:lpstr>Cambria</vt:lpstr>
      <vt:lpstr>Arial</vt:lpstr>
      <vt:lpstr>Office Theme</vt:lpstr>
      <vt:lpstr>Equation</vt:lpstr>
      <vt:lpstr>Module 3</vt:lpstr>
      <vt:lpstr>Home Market Values</vt:lpstr>
      <vt:lpstr>Goal</vt:lpstr>
      <vt:lpstr>Data</vt:lpstr>
      <vt:lpstr>Data</vt:lpstr>
      <vt:lpstr>Data</vt:lpstr>
      <vt:lpstr>Scatter Plot Matrix</vt:lpstr>
      <vt:lpstr>Estimates</vt:lpstr>
      <vt:lpstr>PowerPoint Presentation</vt:lpstr>
      <vt:lpstr>Interpretations</vt:lpstr>
      <vt:lpstr>PowerPoint Presentation</vt:lpstr>
      <vt:lpstr>Interpretations</vt:lpstr>
      <vt:lpstr>PowerPoint Presentation</vt:lpstr>
      <vt:lpstr>Interpretations</vt:lpstr>
      <vt:lpstr>PowerPoint Presentation</vt:lpstr>
      <vt:lpstr>Goodness of Fit Metrics</vt:lpstr>
      <vt:lpstr>PowerPoint Presentation</vt:lpstr>
      <vt:lpstr>Goodness of Fit Metrics</vt:lpstr>
      <vt:lpstr>PowerPoint Presentation</vt:lpstr>
      <vt:lpstr>Goodness of Fit Metrics</vt:lpstr>
      <vt:lpstr>PowerPoint Presentation</vt:lpstr>
      <vt:lpstr>Goodness of Fit Metrics</vt:lpstr>
      <vt:lpstr>PowerPoint Presentation</vt:lpstr>
      <vt:lpstr>Overall Model Significance</vt:lpstr>
      <vt:lpstr>Residuals</vt:lpstr>
      <vt:lpstr>Variance Around Regression Plane</vt:lpstr>
      <vt:lpstr>Total Variation (SST)</vt:lpstr>
      <vt:lpstr>Unexplained Variation (SSE)</vt:lpstr>
      <vt:lpstr>Total Explained Variation (SSR)</vt:lpstr>
      <vt:lpstr>Overall Test of Significance</vt:lpstr>
      <vt:lpstr>Practice</vt:lpstr>
      <vt:lpstr>F-Statistic</vt:lpstr>
      <vt:lpstr>Partial Significance</vt:lpstr>
      <vt:lpstr>Partial Tests</vt:lpstr>
      <vt:lpstr>Partial Tests</vt:lpstr>
      <vt:lpstr>Practice</vt:lpstr>
      <vt:lpstr>R2 vs Adj-R2</vt:lpstr>
      <vt:lpstr>Practice</vt:lpstr>
      <vt:lpstr>Confidence Intervals on Estimates</vt:lpstr>
      <vt:lpstr>Practice</vt:lpstr>
      <vt:lpstr>Linear Regression Assumptions</vt:lpstr>
      <vt:lpstr>Practice</vt:lpstr>
      <vt:lpstr>Point Estimates</vt:lpstr>
      <vt:lpstr>Point Estimates</vt:lpstr>
      <vt:lpstr>Point Estimates</vt:lpstr>
      <vt:lpstr>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</cp:lastModifiedBy>
  <cp:revision>225</cp:revision>
  <dcterms:modified xsi:type="dcterms:W3CDTF">2024-09-18T22:37:23Z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1.5.3.3511</vt:lpwstr>
  </property>
</Properties>
</file>